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2"/>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62" r:id="rId19"/>
    <p:sldId id="361" r:id="rId20"/>
    <p:sldId id="306" r:id="rId21"/>
    <p:sldId id="307" r:id="rId22"/>
    <p:sldId id="308" r:id="rId23"/>
    <p:sldId id="309" r:id="rId24"/>
    <p:sldId id="310" r:id="rId25"/>
    <p:sldId id="311" r:id="rId26"/>
    <p:sldId id="320" r:id="rId27"/>
    <p:sldId id="321" r:id="rId28"/>
    <p:sldId id="322" r:id="rId29"/>
    <p:sldId id="323" r:id="rId30"/>
    <p:sldId id="324" r:id="rId31"/>
    <p:sldId id="325" r:id="rId32"/>
    <p:sldId id="297" r:id="rId33"/>
    <p:sldId id="296" r:id="rId34"/>
    <p:sldId id="318" r:id="rId35"/>
    <p:sldId id="319" r:id="rId36"/>
    <p:sldId id="326" r:id="rId37"/>
    <p:sldId id="295" r:id="rId38"/>
    <p:sldId id="327" r:id="rId39"/>
    <p:sldId id="328" r:id="rId40"/>
    <p:sldId id="329" r:id="rId41"/>
    <p:sldId id="330" r:id="rId42"/>
    <p:sldId id="331" r:id="rId43"/>
    <p:sldId id="332" r:id="rId44"/>
    <p:sldId id="298" r:id="rId45"/>
    <p:sldId id="333" r:id="rId46"/>
    <p:sldId id="334" r:id="rId47"/>
    <p:sldId id="336" r:id="rId48"/>
    <p:sldId id="335" r:id="rId49"/>
    <p:sldId id="337" r:id="rId50"/>
    <p:sldId id="338" r:id="rId51"/>
    <p:sldId id="339" r:id="rId52"/>
    <p:sldId id="340" r:id="rId53"/>
    <p:sldId id="341" r:id="rId54"/>
    <p:sldId id="342" r:id="rId55"/>
    <p:sldId id="363" r:id="rId56"/>
    <p:sldId id="343" r:id="rId57"/>
    <p:sldId id="344" r:id="rId58"/>
    <p:sldId id="345" r:id="rId59"/>
    <p:sldId id="346" r:id="rId60"/>
    <p:sldId id="347" r:id="rId61"/>
    <p:sldId id="264" r:id="rId62"/>
    <p:sldId id="349" r:id="rId63"/>
    <p:sldId id="350" r:id="rId64"/>
    <p:sldId id="352" r:id="rId65"/>
    <p:sldId id="353" r:id="rId66"/>
    <p:sldId id="354" r:id="rId67"/>
    <p:sldId id="355" r:id="rId68"/>
    <p:sldId id="356" r:id="rId69"/>
    <p:sldId id="357" r:id="rId70"/>
    <p:sldId id="360"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94"/>
    <p:restoredTop sz="86837"/>
  </p:normalViewPr>
  <p:slideViewPr>
    <p:cSldViewPr snapToGrid="0">
      <p:cViewPr varScale="1">
        <p:scale>
          <a:sx n="147" d="100"/>
          <a:sy n="147" d="100"/>
        </p:scale>
        <p:origin x="1784"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4/3/25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78676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39</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810443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321193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564473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63</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64</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58422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0312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16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3/4/25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3/4/25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3/4/25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3/4/25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3/4/25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3/4/25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3/4/25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3/4/25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3/4/25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3/4/25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3/4/25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3/4/25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edClassifierCV.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ocs.docker.com/build/guide/" TargetMode="Externa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odman.i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a:p>
            <a:pPr algn="l"/>
            <a:endParaRPr lang="es-ES_tradnl" sz="2200" dirty="0">
              <a:solidFill>
                <a:srgbClr val="FFFFFF"/>
              </a:solidFill>
            </a:endParaRP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DF0C39FF-B9E8-7A23-B8A4-698B1CE70F16}"/>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Footer Placeholder 4">
            <a:extLst>
              <a:ext uri="{FF2B5EF4-FFF2-40B4-BE49-F238E27FC236}">
                <a16:creationId xmlns:a16="http://schemas.microsoft.com/office/drawing/2014/main" id="{AD384E5F-2F7D-EEFB-20B7-85410DE8D4D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
        <p:nvSpPr>
          <p:cNvPr id="4" name="Footer Placeholder 4">
            <a:extLst>
              <a:ext uri="{FF2B5EF4-FFF2-40B4-BE49-F238E27FC236}">
                <a16:creationId xmlns:a16="http://schemas.microsoft.com/office/drawing/2014/main" id="{5C1A3541-564B-8202-DA12-422555CE5905}"/>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BA3F2179-C7EF-735F-AC52-54A8592664B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
        <p:nvSpPr>
          <p:cNvPr id="4" name="Footer Placeholder 4">
            <a:extLst>
              <a:ext uri="{FF2B5EF4-FFF2-40B4-BE49-F238E27FC236}">
                <a16:creationId xmlns:a16="http://schemas.microsoft.com/office/drawing/2014/main" id="{76DDC11C-B9DC-FDE7-B08E-8B6BAE27517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
        <p:nvSpPr>
          <p:cNvPr id="4" name="Footer Placeholder 4">
            <a:extLst>
              <a:ext uri="{FF2B5EF4-FFF2-40B4-BE49-F238E27FC236}">
                <a16:creationId xmlns:a16="http://schemas.microsoft.com/office/drawing/2014/main" id="{A742D653-CC9C-AE41-5D77-69408FC8EC00}"/>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
        <p:nvSpPr>
          <p:cNvPr id="4" name="Footer Placeholder 4">
            <a:extLst>
              <a:ext uri="{FF2B5EF4-FFF2-40B4-BE49-F238E27FC236}">
                <a16:creationId xmlns:a16="http://schemas.microsoft.com/office/drawing/2014/main" id="{BE501466-D021-9A29-119C-8BDB7329D53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err="1">
                <a:solidFill>
                  <a:schemeClr val="accent2">
                    <a:lumMod val="60000"/>
                    <a:lumOff val="40000"/>
                  </a:schemeClr>
                </a:solidFill>
              </a:rPr>
              <a:t>Explicabilidad</a:t>
            </a:r>
            <a:r>
              <a:rPr lang="es-ES_tradnl" sz="2000" dirty="0"/>
              <a:t>: ¿Las predicciones del modelo requieren explicación para una audiencia no técnica? Los modelos de aprendizaje automático más precisos son los llamados </a:t>
            </a:r>
            <a:r>
              <a:rPr lang="es-ES_tradnl" sz="2000" b="1" dirty="0">
                <a:solidFill>
                  <a:schemeClr val="accent5"/>
                </a:solidFill>
              </a:rPr>
              <a:t>cajas negras</a:t>
            </a:r>
            <a:r>
              <a:rPr lang="es-ES_tradnl" sz="2000" dirty="0">
                <a:solidFill>
                  <a:schemeClr val="accent5"/>
                </a:solidFill>
              </a:rPr>
              <a:t>. </a:t>
            </a:r>
            <a:r>
              <a:rPr lang="es-ES_tradnl" sz="2000" dirty="0"/>
              <a:t>Cometen muy pocos errores de predicción, pero puede ser difícil de entender, y aún más difícil de explicar, por qué un modelo hizo una predicción específica. Ejemplos de tales modelos son las redes neuronales profundas y los modelos de conjuntos.</a:t>
            </a:r>
          </a:p>
          <a:p>
            <a:pPr marL="0" indent="0">
              <a:buNone/>
            </a:pPr>
            <a:r>
              <a:rPr lang="es-ES_tradnl" sz="2000" dirty="0"/>
              <a:t>Por el contrario, los algoritmos de aprendizaje de árboles de decisión, </a:t>
            </a:r>
            <a:r>
              <a:rPr lang="es-ES_tradnl" sz="2000" dirty="0" err="1"/>
              <a:t>kNN</a:t>
            </a:r>
            <a:r>
              <a:rPr lang="es-ES_tradnl" sz="2000" dirty="0"/>
              <a:t> y regresión lineal no siempre son los más precisos. Sin embargo, sus predicciones son fáciles de interpretar por parte de un usuario no experto.</a:t>
            </a:r>
          </a:p>
        </p:txBody>
      </p:sp>
      <p:sp>
        <p:nvSpPr>
          <p:cNvPr id="4" name="Footer Placeholder 4">
            <a:extLst>
              <a:ext uri="{FF2B5EF4-FFF2-40B4-BE49-F238E27FC236}">
                <a16:creationId xmlns:a16="http://schemas.microsoft.com/office/drawing/2014/main" id="{E2FC878F-377D-A1D2-E0FE-B5F4D6140C3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Velocidades de entrenamiento y predicción</a:t>
            </a:r>
            <a:r>
              <a:rPr lang="es-ES_tradnl" sz="2000" dirty="0"/>
              <a:t>: ¿Cuánto tiempo se le permite usar a un algoritmo de aprendizaje para construir un modelo y con qué frecuencia será necesario volver a entrenar el modelo con datos actualizados? Si el entrenamiento dura dos días y necesita volver a entrenar su modelo cada 4 horas, el modelo nunca estará actualizado. Las bibliotecas especializadas contienen implementaciones muy eficientes de algunos algoritmos. Es posible que prefiera investigar en línea para encontrar dichas bibliotecas. </a:t>
            </a:r>
          </a:p>
          <a:p>
            <a:pPr marL="0" indent="0">
              <a:buNone/>
            </a:pPr>
            <a:r>
              <a:rPr lang="es-ES_tradnl" sz="2000" dirty="0"/>
              <a:t>¿Qué tan rápido debe ser el modelo al generar predicciones? ¿Se utilizará el modelo en un entorno de producción donde se requiere un rendimiento muy alto? Modelos como SVM y modelos de regresión lineal y logística, y redes neuronales no muy profundas, son extremadamente rápidos en el momento de la predicción. Otros, como </a:t>
            </a:r>
            <a:r>
              <a:rPr lang="es-ES_tradnl" sz="2000" dirty="0" err="1"/>
              <a:t>kNN</a:t>
            </a:r>
            <a:r>
              <a:rPr lang="es-ES_tradnl" sz="2000" dirty="0"/>
              <a:t>, ensambles y redes neuronales profundas o recurrentes, son más lentos.</a:t>
            </a:r>
          </a:p>
        </p:txBody>
      </p:sp>
      <p:sp>
        <p:nvSpPr>
          <p:cNvPr id="4" name="Footer Placeholder 4">
            <a:extLst>
              <a:ext uri="{FF2B5EF4-FFF2-40B4-BE49-F238E27FC236}">
                <a16:creationId xmlns:a16="http://schemas.microsoft.com/office/drawing/2014/main" id="{C5EFF116-29B0-6CA9-DE96-DE0871C86A0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5266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
        <p:nvSpPr>
          <p:cNvPr id="4" name="Footer Placeholder 4">
            <a:extLst>
              <a:ext uri="{FF2B5EF4-FFF2-40B4-BE49-F238E27FC236}">
                <a16:creationId xmlns:a16="http://schemas.microsoft.com/office/drawing/2014/main" id="{D1447FC1-04D0-7949-A02A-76D8B1298B3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062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A8B38A5B-11DF-210F-F879-50C53743762B}"/>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
        <p:nvSpPr>
          <p:cNvPr id="4" name="Footer Placeholder 4">
            <a:extLst>
              <a:ext uri="{FF2B5EF4-FFF2-40B4-BE49-F238E27FC236}">
                <a16:creationId xmlns:a16="http://schemas.microsoft.com/office/drawing/2014/main" id="{7ED4D7A4-0A51-83EE-A4EE-EAD5B17DC23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9208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
        <p:nvSpPr>
          <p:cNvPr id="4" name="Footer Placeholder 4">
            <a:extLst>
              <a:ext uri="{FF2B5EF4-FFF2-40B4-BE49-F238E27FC236}">
                <a16:creationId xmlns:a16="http://schemas.microsoft.com/office/drawing/2014/main" id="{EB23D79D-B3C4-E8AD-98CC-FFE9A258DD3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2155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
        <p:nvSpPr>
          <p:cNvPr id="4" name="Footer Placeholder 4">
            <a:extLst>
              <a:ext uri="{FF2B5EF4-FFF2-40B4-BE49-F238E27FC236}">
                <a16:creationId xmlns:a16="http://schemas.microsoft.com/office/drawing/2014/main" id="{97CE4676-4C21-B08B-9DE4-545B009427B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0784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
        <p:nvSpPr>
          <p:cNvPr id="4" name="Footer Placeholder 4">
            <a:extLst>
              <a:ext uri="{FF2B5EF4-FFF2-40B4-BE49-F238E27FC236}">
                <a16:creationId xmlns:a16="http://schemas.microsoft.com/office/drawing/2014/main" id="{1EE588E2-D1AA-BC7A-2784-56625CC3399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2131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
        <p:nvSpPr>
          <p:cNvPr id="4" name="Footer Placeholder 4">
            <a:extLst>
              <a:ext uri="{FF2B5EF4-FFF2-40B4-BE49-F238E27FC236}">
                <a16:creationId xmlns:a16="http://schemas.microsoft.com/office/drawing/2014/main" id="{511D46EC-EE19-51F6-1890-4C8AF504F62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8420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Ocho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
        <p:nvSpPr>
          <p:cNvPr id="4" name="Footer Placeholder 4">
            <a:extLst>
              <a:ext uri="{FF2B5EF4-FFF2-40B4-BE49-F238E27FC236}">
                <a16:creationId xmlns:a16="http://schemas.microsoft.com/office/drawing/2014/main" id="{51124D04-7D5D-0B01-F0C8-1DD81830BB4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82191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79F52E3B-8667-5BC3-8C36-C43F351D0595}"/>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
        <p:nvSpPr>
          <p:cNvPr id="4" name="Footer Placeholder 4">
            <a:extLst>
              <a:ext uri="{FF2B5EF4-FFF2-40B4-BE49-F238E27FC236}">
                <a16:creationId xmlns:a16="http://schemas.microsoft.com/office/drawing/2014/main" id="{81BF80EB-56BC-49C5-CD8F-F6128BAEA69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8004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
        <p:nvSpPr>
          <p:cNvPr id="4" name="Footer Placeholder 4">
            <a:extLst>
              <a:ext uri="{FF2B5EF4-FFF2-40B4-BE49-F238E27FC236}">
                <a16:creationId xmlns:a16="http://schemas.microsoft.com/office/drawing/2014/main" id="{59F85610-1361-49FA-7510-AE662927E335}"/>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7373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
        <p:nvSpPr>
          <p:cNvPr id="4" name="Footer Placeholder 4">
            <a:extLst>
              <a:ext uri="{FF2B5EF4-FFF2-40B4-BE49-F238E27FC236}">
                <a16:creationId xmlns:a16="http://schemas.microsoft.com/office/drawing/2014/main" id="{CBFDC13C-6907-74AC-F1D9-DD65C335A00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60092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Footer Placeholder 4">
            <a:extLst>
              <a:ext uri="{FF2B5EF4-FFF2-40B4-BE49-F238E27FC236}">
                <a16:creationId xmlns:a16="http://schemas.microsoft.com/office/drawing/2014/main" id="{00BF0ECB-A84D-7F53-F585-70856E5F932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
        <p:nvSpPr>
          <p:cNvPr id="4" name="Footer Placeholder 4">
            <a:extLst>
              <a:ext uri="{FF2B5EF4-FFF2-40B4-BE49-F238E27FC236}">
                <a16:creationId xmlns:a16="http://schemas.microsoft.com/office/drawing/2014/main" id="{034CD422-23A3-39F1-61D4-C49FFD0B71C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00880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
        <p:nvSpPr>
          <p:cNvPr id="4" name="Footer Placeholder 4">
            <a:extLst>
              <a:ext uri="{FF2B5EF4-FFF2-40B4-BE49-F238E27FC236}">
                <a16:creationId xmlns:a16="http://schemas.microsoft.com/office/drawing/2014/main" id="{4D7BD245-5910-2238-1301-9F4BC1256B2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8298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76F4B181-C965-A78D-2D5D-91CD3E1FC13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
        <p:nvSpPr>
          <p:cNvPr id="4" name="Footer Placeholder 4">
            <a:extLst>
              <a:ext uri="{FF2B5EF4-FFF2-40B4-BE49-F238E27FC236}">
                <a16:creationId xmlns:a16="http://schemas.microsoft.com/office/drawing/2014/main" id="{10EA4A55-C269-9135-1CB9-14AAB86E6A0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1766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
        <p:nvSpPr>
          <p:cNvPr id="4" name="Footer Placeholder 4">
            <a:extLst>
              <a:ext uri="{FF2B5EF4-FFF2-40B4-BE49-F238E27FC236}">
                <a16:creationId xmlns:a16="http://schemas.microsoft.com/office/drawing/2014/main" id="{A08A5510-F204-0C84-7545-750E8F10BFB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39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
        <p:nvSpPr>
          <p:cNvPr id="4" name="Footer Placeholder 4">
            <a:extLst>
              <a:ext uri="{FF2B5EF4-FFF2-40B4-BE49-F238E27FC236}">
                <a16:creationId xmlns:a16="http://schemas.microsoft.com/office/drawing/2014/main" id="{E983A5DD-0B2B-5977-152E-DF5C9D300DF6}"/>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37919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CE864187-10E5-7D47-9A4B-E024D375578A}"/>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
        <p:nvSpPr>
          <p:cNvPr id="4" name="Footer Placeholder 4">
            <a:extLst>
              <a:ext uri="{FF2B5EF4-FFF2-40B4-BE49-F238E27FC236}">
                <a16:creationId xmlns:a16="http://schemas.microsoft.com/office/drawing/2014/main" id="{3975C555-6584-C23D-30FD-A0EEB322186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8355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
        <p:nvSpPr>
          <p:cNvPr id="4" name="Footer Placeholder 4">
            <a:extLst>
              <a:ext uri="{FF2B5EF4-FFF2-40B4-BE49-F238E27FC236}">
                <a16:creationId xmlns:a16="http://schemas.microsoft.com/office/drawing/2014/main" id="{1363AD44-13C5-F220-2E67-8BC4C7559E30}"/>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9434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
        <p:nvSpPr>
          <p:cNvPr id="12" name="Footer Placeholder 4">
            <a:extLst>
              <a:ext uri="{FF2B5EF4-FFF2-40B4-BE49-F238E27FC236}">
                <a16:creationId xmlns:a16="http://schemas.microsoft.com/office/drawing/2014/main" id="{59E64FA5-3183-1FF0-A2D9-AD1C989B737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0186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
        <p:nvSpPr>
          <p:cNvPr id="3" name="Footer Placeholder 4">
            <a:extLst>
              <a:ext uri="{FF2B5EF4-FFF2-40B4-BE49-F238E27FC236}">
                <a16:creationId xmlns:a16="http://schemas.microsoft.com/office/drawing/2014/main" id="{4DCA5002-216E-2DD8-27A3-7AD36F72FF1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
        <p:nvSpPr>
          <p:cNvPr id="4" name="Footer Placeholder 4">
            <a:extLst>
              <a:ext uri="{FF2B5EF4-FFF2-40B4-BE49-F238E27FC236}">
                <a16:creationId xmlns:a16="http://schemas.microsoft.com/office/drawing/2014/main" id="{D232926F-B78B-098B-5BC6-EAC71E157CB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9799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
        <p:nvSpPr>
          <p:cNvPr id="4" name="Footer Placeholder 4">
            <a:extLst>
              <a:ext uri="{FF2B5EF4-FFF2-40B4-BE49-F238E27FC236}">
                <a16:creationId xmlns:a16="http://schemas.microsoft.com/office/drawing/2014/main" id="{6BEC973D-7100-C80F-3C70-FC6DFE1BDB78}"/>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66127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
        <p:nvSpPr>
          <p:cNvPr id="4" name="Footer Placeholder 4">
            <a:extLst>
              <a:ext uri="{FF2B5EF4-FFF2-40B4-BE49-F238E27FC236}">
                <a16:creationId xmlns:a16="http://schemas.microsoft.com/office/drawing/2014/main" id="{231AF0B9-4E27-2C3B-3AFE-E67BBDCDC3D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438698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43</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8B9253EB-8B42-2F8E-6673-B5563F279734}"/>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DD8A9B15-E8F1-9300-485A-2D613AD51A0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80611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48C47E68-813F-8524-D088-11FBD73FD24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212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
        <p:nvSpPr>
          <p:cNvPr id="4" name="Footer Placeholder 4">
            <a:extLst>
              <a:ext uri="{FF2B5EF4-FFF2-40B4-BE49-F238E27FC236}">
                <a16:creationId xmlns:a16="http://schemas.microsoft.com/office/drawing/2014/main" id="{1AA7A0DE-2CB0-F355-4740-5CCFE1C9980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31063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
        <p:nvSpPr>
          <p:cNvPr id="7" name="Footer Placeholder 4">
            <a:extLst>
              <a:ext uri="{FF2B5EF4-FFF2-40B4-BE49-F238E27FC236}">
                <a16:creationId xmlns:a16="http://schemas.microsoft.com/office/drawing/2014/main" id="{595F7B04-1699-2E9E-A3C0-BAC2AA439F8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0500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D13D6819-801C-457D-A6FD-629B76CB252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59918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
        <p:nvSpPr>
          <p:cNvPr id="4" name="Footer Placeholder 4">
            <a:extLst>
              <a:ext uri="{FF2B5EF4-FFF2-40B4-BE49-F238E27FC236}">
                <a16:creationId xmlns:a16="http://schemas.microsoft.com/office/drawing/2014/main" id="{21B26ABA-6A00-673F-E492-859B67A3553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2341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
        <p:nvSpPr>
          <p:cNvPr id="8" name="Footer Placeholder 4">
            <a:extLst>
              <a:ext uri="{FF2B5EF4-FFF2-40B4-BE49-F238E27FC236}">
                <a16:creationId xmlns:a16="http://schemas.microsoft.com/office/drawing/2014/main" id="{FF211FA2-DE3B-CE1C-1110-A9375BA2712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
        <p:nvSpPr>
          <p:cNvPr id="4" name="Footer Placeholder 4">
            <a:extLst>
              <a:ext uri="{FF2B5EF4-FFF2-40B4-BE49-F238E27FC236}">
                <a16:creationId xmlns:a16="http://schemas.microsoft.com/office/drawing/2014/main" id="{DBE33443-9B2E-66EA-5046-6D29D59C406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95798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
        <p:nvSpPr>
          <p:cNvPr id="4" name="Footer Placeholder 4">
            <a:extLst>
              <a:ext uri="{FF2B5EF4-FFF2-40B4-BE49-F238E27FC236}">
                <a16:creationId xmlns:a16="http://schemas.microsoft.com/office/drawing/2014/main" id="{40E959B5-57A0-7395-5E9A-FE4887C35243}"/>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849005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
        <p:nvSpPr>
          <p:cNvPr id="4" name="Footer Placeholder 4">
            <a:extLst>
              <a:ext uri="{FF2B5EF4-FFF2-40B4-BE49-F238E27FC236}">
                <a16:creationId xmlns:a16="http://schemas.microsoft.com/office/drawing/2014/main" id="{363EB593-79D3-5724-856D-6F8A4075B2B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09512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Hay dos técnicas que se utilizan a menudo para calibrar un modelo binario: </a:t>
            </a:r>
            <a:r>
              <a:rPr lang="es-ES_tradnl" sz="2000" b="1" dirty="0">
                <a:solidFill>
                  <a:schemeClr val="accent5"/>
                </a:solidFill>
              </a:rPr>
              <a:t>escalamiento de Platt</a:t>
            </a:r>
            <a:r>
              <a:rPr lang="es-ES_tradnl" sz="2000" dirty="0"/>
              <a:t> y </a:t>
            </a:r>
            <a:r>
              <a:rPr lang="es-ES_tradnl" sz="2000" b="1" dirty="0">
                <a:solidFill>
                  <a:schemeClr val="accent3"/>
                </a:solidFill>
              </a:rPr>
              <a:t>regresión isotónica</a:t>
            </a:r>
            <a:r>
              <a:rPr lang="es-ES_tradnl" sz="2000" dirty="0"/>
              <a:t>. Ambos están implementados en </a:t>
            </a:r>
            <a:r>
              <a:rPr lang="es-ES_tradnl" sz="2000" b="1" dirty="0" err="1">
                <a:solidFill>
                  <a:schemeClr val="accent1">
                    <a:lumMod val="60000"/>
                    <a:lumOff val="40000"/>
                  </a:schemeClr>
                </a:solidFill>
              </a:rPr>
              <a:t>scikit-learn</a:t>
            </a:r>
            <a:r>
              <a:rPr lang="es-ES_tradnl" sz="2000" dirty="0"/>
              <a:t> con </a:t>
            </a:r>
            <a:r>
              <a:rPr lang="es-ES_tradnl" sz="2000" b="1" dirty="0">
                <a:solidFill>
                  <a:schemeClr val="accent1">
                    <a:lumMod val="60000"/>
                    <a:lumOff val="40000"/>
                  </a:schemeClr>
                </a:solidFill>
                <a:hlinkClick r:id="rId3"/>
              </a:rPr>
              <a:t>sklearn.calibration.CalibratedClassifierCV</a:t>
            </a:r>
            <a:r>
              <a:rPr lang="es-ES_tradnl" sz="2000" dirty="0"/>
              <a:t>. </a:t>
            </a:r>
          </a:p>
          <a:p>
            <a:pPr marL="0" indent="0">
              <a:buNone/>
            </a:pPr>
            <a:r>
              <a:rPr lang="es-ES_tradnl" sz="2000" dirty="0"/>
              <a:t>Estos métodos no solo calibran el modelo, sino que además permite obtener salidas de probabilidad en modelos que no tienen ese tipo de salida (escalamiento de Platt únicamente).</a:t>
            </a:r>
          </a:p>
          <a:p>
            <a:pPr marL="0" indent="0">
              <a:buNone/>
            </a:pPr>
            <a:r>
              <a:rPr lang="es-ES_tradnl" sz="2000" dirty="0"/>
              <a:t>Esto se hace con un </a:t>
            </a:r>
            <a:r>
              <a:rPr lang="es-ES_tradnl" sz="2000" dirty="0" err="1"/>
              <a:t>dataset</a:t>
            </a:r>
            <a:r>
              <a:rPr lang="es-ES_tradnl" sz="2000" dirty="0"/>
              <a:t> independiente al de entrenamiento, ya que, si se usa, el clasificador va a quedar sesgado fuertemente para los valores de entrenamiento.</a:t>
            </a:r>
          </a:p>
          <a:p>
            <a:pPr marL="0" indent="0">
              <a:buNone/>
            </a:pPr>
            <a:endParaRPr lang="es-ES_tradnl" sz="2000" dirty="0"/>
          </a:p>
          <a:p>
            <a:pPr marL="0" indent="0">
              <a:buNone/>
            </a:pPr>
            <a:endParaRPr lang="es-ES_tradnl" sz="2000" dirty="0"/>
          </a:p>
        </p:txBody>
      </p:sp>
      <p:sp>
        <p:nvSpPr>
          <p:cNvPr id="4" name="Footer Placeholder 4">
            <a:extLst>
              <a:ext uri="{FF2B5EF4-FFF2-40B4-BE49-F238E27FC236}">
                <a16:creationId xmlns:a16="http://schemas.microsoft.com/office/drawing/2014/main" id="{CA594D7C-6716-7480-014C-343D98B56CF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72766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Escalamiento de Platt produce estimaciones de probabilidad usando la siguiente estimación:</a:t>
                </a:r>
              </a:p>
              <a:p>
                <a:pPr marL="0" indent="0">
                  <a:buNone/>
                </a:pPr>
                <a:endParaRPr lang="es-ES_tradnl"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s-ES_tradnl" sz="2000" dirty="0"/>
              </a:p>
              <a:p>
                <a:pPr marL="0" indent="0">
                  <a:buNone/>
                </a:pPr>
                <a:endParaRPr lang="es-ES_tradnl" sz="2000" dirty="0"/>
              </a:p>
              <a:p>
                <a:pPr marL="0" indent="0">
                  <a:buNone/>
                </a:pPr>
                <a:r>
                  <a:rPr lang="es-ES_tradnl" sz="2000" dirty="0"/>
                  <a:t>Es decir, usa una regresión logística, donde A y B son parámetros que el algoritmo aprende.</a:t>
                </a:r>
              </a:p>
              <a:p>
                <a:pPr marL="0" indent="0">
                  <a:buNone/>
                </a:pPr>
                <a:r>
                  <a:rPr lang="es-ES_tradnl" sz="2000" dirty="0"/>
                  <a:t>Los parámetros A y B se estiman usando máxima verosimilitud. </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604"/>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FA10F81A-B8FC-4283-44E8-130A365E68CD}"/>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451493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En cambio, la </a:t>
                </a:r>
                <a:r>
                  <a:rPr lang="es-ES_tradnl" sz="2000" b="1" dirty="0">
                    <a:solidFill>
                      <a:schemeClr val="accent3"/>
                    </a:solidFill>
                  </a:rPr>
                  <a:t>regresión isotónica </a:t>
                </a:r>
                <a:r>
                  <a:rPr lang="es-ES_tradnl" sz="2000" dirty="0"/>
                  <a:t>produce una función no decreciente tan cercana al set de calibración posible. Es decir, mantiene que </a:t>
                </a:r>
                <a14:m>
                  <m:oMath xmlns:m="http://schemas.openxmlformats.org/officeDocument/2006/math">
                    <m:sSub>
                      <m:sSubPr>
                        <m:ctrlPr>
                          <a:rPr lang="es-ES_tradnl" sz="2000" i="1" smtClean="0">
                            <a:latin typeface="Cambria Math" panose="02040503050406030204" pitchFamily="18" charset="0"/>
                          </a:rPr>
                        </m:ctrlPr>
                      </m:sSubPr>
                      <m:e>
                        <m:acc>
                          <m:accPr>
                            <m:chr m:val="̂"/>
                            <m:ctrlPr>
                              <a:rPr lang="es-ES_tradnl"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&lt;</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𝑗</m:t>
                        </m:r>
                      </m:sub>
                    </m:sSub>
                  </m:oMath>
                </a14:m>
                <a:r>
                  <a:rPr lang="es-ES_tradnl" sz="2000" dirty="0"/>
                  <a:t> si </a:t>
                </a:r>
                <a14:m>
                  <m:oMath xmlns:m="http://schemas.openxmlformats.org/officeDocument/2006/math">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&lt;</m:t>
                    </m:r>
                    <m:sSub>
                      <m:sSubPr>
                        <m:ctrlPr>
                          <a:rPr lang="es-ES_tradnl"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𝑗</m:t>
                        </m:r>
                      </m:sub>
                    </m:sSub>
                  </m:oMath>
                </a14:m>
                <a:r>
                  <a:rPr lang="es-ES_tradnl" sz="2000" dirty="0"/>
                  <a:t>. Para entrenarse se minimiza: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s-ES_tradnl"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nary>
                    </m:oMath>
                  </m:oMathPara>
                </a14:m>
                <a:endParaRPr lang="es-ES_tradnl" sz="2000" dirty="0"/>
              </a:p>
              <a:p>
                <a:pPr marL="0" indent="0">
                  <a:buNone/>
                </a:pPr>
                <a:r>
                  <a:rPr lang="es-ES_tradnl" sz="2000" dirty="0"/>
                  <a:t>Sujeto a que </a:t>
                </a:r>
                <a14:m>
                  <m:oMath xmlns:m="http://schemas.openxmlformats.org/officeDocument/2006/math">
                    <m:sSub>
                      <m:sSubPr>
                        <m:ctrlPr>
                          <a:rPr lang="es-ES_tradnl" sz="2000" i="1" smtClean="0">
                            <a:latin typeface="Cambria Math" panose="02040503050406030204" pitchFamily="18" charset="0"/>
                          </a:rPr>
                        </m:ctrlPr>
                      </m:sSubPr>
                      <m:e>
                        <m:acc>
                          <m:accPr>
                            <m:chr m:val="̂"/>
                            <m:ctrlPr>
                              <a:rPr lang="es-ES_tradnl"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&lt;</m:t>
                    </m:r>
                    <m:sSub>
                      <m:sSubPr>
                        <m:ctrlPr>
                          <a:rPr lang="es-ES_tradnl" sz="2000" i="1">
                            <a:latin typeface="Cambria Math" panose="02040503050406030204" pitchFamily="18" charset="0"/>
                          </a:rPr>
                        </m:ctrlPr>
                      </m:sSubPr>
                      <m:e>
                        <m:acc>
                          <m:accPr>
                            <m:chr m:val="̂"/>
                            <m:ctrlPr>
                              <a:rPr lang="es-ES_tradnl"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𝑗</m:t>
                        </m:r>
                      </m:sub>
                    </m:sSub>
                  </m:oMath>
                </a14:m>
                <a:r>
                  <a:rPr lang="es-ES_tradnl" sz="2000" dirty="0"/>
                  <a:t> cuando </a:t>
                </a:r>
                <a14:m>
                  <m:oMath xmlns:m="http://schemas.openxmlformats.org/officeDocument/2006/math">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&lt;</m:t>
                    </m:r>
                    <m:sSub>
                      <m:sSubPr>
                        <m:ctrlPr>
                          <a:rPr lang="es-ES_tradnl"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𝑗</m:t>
                        </m:r>
                      </m:sub>
                    </m:sSub>
                  </m:oMath>
                </a14:m>
                <a:endParaRPr lang="es-ES_tradnl" sz="2000" dirty="0"/>
              </a:p>
              <a:p>
                <a:pPr marL="0" indent="0">
                  <a:buNone/>
                </a:pPr>
                <a:r>
                  <a:rPr lang="es-ES_tradnl" sz="2000" dirty="0"/>
                  <a:t>Este método es más general en comparación con al escalamiento de Platt ya que la única restricción es que la función de mapeo aumenta monótonamente. Por tanto, es más potente ya que puede corregir cualquier distorsión monótona del modelo no calibrado. </a:t>
                </a:r>
              </a:p>
              <a:p>
                <a:pPr marL="0" indent="0">
                  <a:buNone/>
                </a:pPr>
                <a:r>
                  <a:rPr lang="es-ES_tradnl" sz="2000" dirty="0"/>
                  <a:t>Sin embargo, es más propenso a </a:t>
                </a:r>
                <a:r>
                  <a:rPr lang="es-ES_tradnl" sz="2000" dirty="0" err="1"/>
                  <a:t>sobreajustarse</a:t>
                </a:r>
                <a:r>
                  <a:rPr lang="es-ES_tradnl" sz="2000" dirty="0"/>
                  <a:t>, especialmente en conjuntos de datos pequeños.</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302"/>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EAB9D2A7-825D-6E01-B9F0-2C9753D6EEE0}"/>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84680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
        <p:nvSpPr>
          <p:cNvPr id="4" name="Footer Placeholder 4">
            <a:extLst>
              <a:ext uri="{FF2B5EF4-FFF2-40B4-BE49-F238E27FC236}">
                <a16:creationId xmlns:a16="http://schemas.microsoft.com/office/drawing/2014/main" id="{0ECECAE8-67AF-5311-A7C0-6137F4A4C03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84071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Footer Placeholder 4">
            <a:extLst>
              <a:ext uri="{FF2B5EF4-FFF2-40B4-BE49-F238E27FC236}">
                <a16:creationId xmlns:a16="http://schemas.microsoft.com/office/drawing/2014/main" id="{1EFDBC49-95E0-8F66-DD08-B93CAD50B7CF}"/>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4838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
        <p:nvSpPr>
          <p:cNvPr id="7" name="Footer Placeholder 4">
            <a:extLst>
              <a:ext uri="{FF2B5EF4-FFF2-40B4-BE49-F238E27FC236}">
                <a16:creationId xmlns:a16="http://schemas.microsoft.com/office/drawing/2014/main" id="{CD25F562-91DD-A595-5440-3D92C619942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59199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
        <p:nvSpPr>
          <p:cNvPr id="4" name="Footer Placeholder 4">
            <a:extLst>
              <a:ext uri="{FF2B5EF4-FFF2-40B4-BE49-F238E27FC236}">
                <a16:creationId xmlns:a16="http://schemas.microsoft.com/office/drawing/2014/main" id="{D93AFCAA-19FD-1981-DDA8-11E5EB3AF4F9}"/>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6192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
        <p:nvSpPr>
          <p:cNvPr id="3" name="Footer Placeholder 4">
            <a:extLst>
              <a:ext uri="{FF2B5EF4-FFF2-40B4-BE49-F238E27FC236}">
                <a16:creationId xmlns:a16="http://schemas.microsoft.com/office/drawing/2014/main" id="{EA9709F7-BC7D-77EF-7E9A-93397DAFE1E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60</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8CC01B50-C283-B9AC-0686-14722DE96B00}"/>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
        <p:nvSpPr>
          <p:cNvPr id="4" name="Footer Placeholder 4">
            <a:extLst>
              <a:ext uri="{FF2B5EF4-FFF2-40B4-BE49-F238E27FC236}">
                <a16:creationId xmlns:a16="http://schemas.microsoft.com/office/drawing/2014/main" id="{4A37F421-65A6-2000-4593-5E95BD0F268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03545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9308DABF-A3F6-4CF6-C296-DEE00DE9D8DF}"/>
              </a:ext>
            </a:extLst>
          </p:cNvPr>
          <p:cNvSpPr txBox="1">
            <a:spLocks/>
          </p:cNvSpPr>
          <p:nvPr/>
        </p:nvSpPr>
        <p:spPr>
          <a:xfrm>
            <a:off x="611093" y="6413889"/>
            <a:ext cx="5931109"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
        <p:nvSpPr>
          <p:cNvPr id="12" name="Footer Placeholder 4">
            <a:extLst>
              <a:ext uri="{FF2B5EF4-FFF2-40B4-BE49-F238E27FC236}">
                <a16:creationId xmlns:a16="http://schemas.microsoft.com/office/drawing/2014/main" id="{8E27B365-374E-1801-8B3D-E18C96A162C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44071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64</a:t>
            </a:fld>
            <a:endParaRPr lang="en-US" dirty="0"/>
          </a:p>
        </p:txBody>
      </p:sp>
      <p:sp>
        <p:nvSpPr>
          <p:cNvPr id="4" name="Footer Placeholder 4">
            <a:extLst>
              <a:ext uri="{FF2B5EF4-FFF2-40B4-BE49-F238E27FC236}">
                <a16:creationId xmlns:a16="http://schemas.microsoft.com/office/drawing/2014/main" id="{566C5796-F2EC-58A5-321C-276BA6AF2D71}"/>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680443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
        <p:nvSpPr>
          <p:cNvPr id="3" name="Footer Placeholder 4">
            <a:extLst>
              <a:ext uri="{FF2B5EF4-FFF2-40B4-BE49-F238E27FC236}">
                <a16:creationId xmlns:a16="http://schemas.microsoft.com/office/drawing/2014/main" id="{ABF7CFE6-FF95-0EC0-9F63-E49FCDBAF39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70459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
        <p:nvSpPr>
          <p:cNvPr id="4" name="Footer Placeholder 4">
            <a:extLst>
              <a:ext uri="{FF2B5EF4-FFF2-40B4-BE49-F238E27FC236}">
                <a16:creationId xmlns:a16="http://schemas.microsoft.com/office/drawing/2014/main" id="{909DA405-07EB-32F7-2940-964BC16B131B}"/>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70315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4" name="Footer Placeholder 4">
            <a:extLst>
              <a:ext uri="{FF2B5EF4-FFF2-40B4-BE49-F238E27FC236}">
                <a16:creationId xmlns:a16="http://schemas.microsoft.com/office/drawing/2014/main" id="{81F74ECC-4468-8EC8-4F1F-6172DBC2C414}"/>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32446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https://docs.docker.com/engine/install/ubuntu/</a:t>
            </a: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6"/>
              </a:rPr>
              <a:t>https://docs.docker.com/build/guide/</a:t>
            </a:r>
            <a:endParaRPr lang="es-ES_tradnl" sz="2000" dirty="0"/>
          </a:p>
          <a:p>
            <a:pPr marL="0" indent="0">
              <a:buNone/>
            </a:pPr>
            <a:endParaRPr lang="es-ES_tradnl" sz="2000" dirty="0"/>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
        <p:nvSpPr>
          <p:cNvPr id="4" name="Footer Placeholder 4">
            <a:extLst>
              <a:ext uri="{FF2B5EF4-FFF2-40B4-BE49-F238E27FC236}">
                <a16:creationId xmlns:a16="http://schemas.microsoft.com/office/drawing/2014/main" id="{36189D37-F067-B856-AD42-9AC62B99E792}"/>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995015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
        <p:nvSpPr>
          <p:cNvPr id="4" name="Footer Placeholder 4">
            <a:extLst>
              <a:ext uri="{FF2B5EF4-FFF2-40B4-BE49-F238E27FC236}">
                <a16:creationId xmlns:a16="http://schemas.microsoft.com/office/drawing/2014/main" id="{AAA743D6-73C4-43E2-13FD-CDBDC4972C4C}"/>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3585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
        <p:nvSpPr>
          <p:cNvPr id="4" name="Footer Placeholder 4">
            <a:extLst>
              <a:ext uri="{FF2B5EF4-FFF2-40B4-BE49-F238E27FC236}">
                <a16:creationId xmlns:a16="http://schemas.microsoft.com/office/drawing/2014/main" id="{1E63C5FB-C91D-DE99-2883-61B75ECD6D9A}"/>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3301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Realicemos un </a:t>
            </a:r>
            <a:r>
              <a:rPr lang="es-ES_tradnl" sz="2000" i="1" dirty="0" err="1"/>
              <a:t>Hands-on</a:t>
            </a:r>
            <a:r>
              <a:rPr lang="es-ES_tradnl" sz="2000" dirty="0"/>
              <a:t> de contenedores de Docker…</a:t>
            </a:r>
          </a:p>
          <a:p>
            <a:endParaRPr lang="es-ES_tradnl" sz="2000" dirty="0"/>
          </a:p>
          <a:p>
            <a:endParaRPr lang="es-ES_tradnl" sz="2000" dirty="0"/>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
        <p:nvSpPr>
          <p:cNvPr id="4" name="Footer Placeholder 4">
            <a:extLst>
              <a:ext uri="{FF2B5EF4-FFF2-40B4-BE49-F238E27FC236}">
                <a16:creationId xmlns:a16="http://schemas.microsoft.com/office/drawing/2014/main" id="{273176AD-1D44-9135-A2ED-9C6D1CC8E6C7}"/>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32942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
        <p:nvSpPr>
          <p:cNvPr id="5" name="Footer Placeholder 4">
            <a:extLst>
              <a:ext uri="{FF2B5EF4-FFF2-40B4-BE49-F238E27FC236}">
                <a16:creationId xmlns:a16="http://schemas.microsoft.com/office/drawing/2014/main" id="{2DD61CDB-7D24-C1FD-AA28-4F4697C09509}"/>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
        <p:nvSpPr>
          <p:cNvPr id="4" name="Footer Placeholder 4">
            <a:extLst>
              <a:ext uri="{FF2B5EF4-FFF2-40B4-BE49-F238E27FC236}">
                <a16:creationId xmlns:a16="http://schemas.microsoft.com/office/drawing/2014/main" id="{AE3E5073-6022-0DE4-0D9C-2389298D977E}"/>
              </a:ext>
            </a:extLst>
          </p:cNvPr>
          <p:cNvSpPr>
            <a:spLocks noGrp="1"/>
          </p:cNvSpPr>
          <p:nvPr>
            <p:ph type="ftr" sz="quarter" idx="11"/>
          </p:nvPr>
        </p:nvSpPr>
        <p:spPr>
          <a:xfrm>
            <a:off x="458694" y="6416675"/>
            <a:ext cx="5951533"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4105</TotalTime>
  <Words>8179</Words>
  <Application>Microsoft Macintosh PowerPoint</Application>
  <PresentationFormat>Widescreen</PresentationFormat>
  <Paragraphs>674</Paragraphs>
  <Slides>70</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Avenir Next LT Pro</vt:lpstr>
      <vt:lpstr>AvenirNext LT Pro Medium</vt:lpstr>
      <vt:lpstr>Calibri</vt:lpstr>
      <vt:lpstr>Cambria Math</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78</cp:revision>
  <dcterms:created xsi:type="dcterms:W3CDTF">2024-02-08T17:40:43Z</dcterms:created>
  <dcterms:modified xsi:type="dcterms:W3CDTF">2025-03-04T15:12:34Z</dcterms:modified>
</cp:coreProperties>
</file>